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4" r:id="rId3"/>
    <p:sldId id="269" r:id="rId4"/>
    <p:sldId id="273" r:id="rId5"/>
    <p:sldId id="274" r:id="rId6"/>
    <p:sldId id="270" r:id="rId7"/>
    <p:sldId id="271" r:id="rId8"/>
    <p:sldId id="272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AawQXjK6UU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1714488"/>
            <a:ext cx="69395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включения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технологии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top-motion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реализации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дополнительные общеобразовательные 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общеразвивающие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программы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69692" y="5214950"/>
            <a:ext cx="40884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И.М. </a:t>
            </a:r>
            <a:r>
              <a:rPr lang="ru-RU" sz="1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Нугманова</a:t>
            </a:r>
            <a:r>
              <a:rPr lang="ru-RU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.,</a:t>
            </a:r>
            <a:r>
              <a:rPr lang="ru-RU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методист  </a:t>
            </a:r>
            <a:r>
              <a:rPr lang="ru-RU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МБУ ДО «</a:t>
            </a:r>
            <a:r>
              <a:rPr lang="ru-RU" sz="1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ДТДиМ</a:t>
            </a:r>
            <a:r>
              <a:rPr lang="ru-RU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им.И.Х.Садыкова</a:t>
            </a:r>
            <a:r>
              <a:rPr lang="ru-RU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» </a:t>
            </a:r>
            <a:br>
              <a:rPr lang="ru-RU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НМР РТ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72390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 </a:t>
            </a:r>
            <a:br>
              <a:rPr lang="ru-RU" sz="3100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u="sng" dirty="0" smtClean="0">
                <a:solidFill>
                  <a:srgbClr val="7030A0"/>
                </a:solidFill>
              </a:rPr>
              <a:t>РАЗДЕЛ «ПОЯСНИТЕЛЬНАЯ ЗАПИСКА»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200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329510" cy="5169876"/>
          </a:xfrm>
        </p:spPr>
        <p:txBody>
          <a:bodyPr>
            <a:normAutofit fontScale="92500" lnSpcReduction="20000"/>
          </a:bodyPr>
          <a:lstStyle/>
          <a:p>
            <a:r>
              <a:rPr lang="en-US" b="1" i="1" u="sng" dirty="0" err="1" smtClean="0">
                <a:solidFill>
                  <a:srgbClr val="C00000"/>
                </a:solidFill>
              </a:rPr>
              <a:t>Отличительные</a:t>
            </a:r>
            <a:r>
              <a:rPr lang="en-US" b="1" i="1" u="sng" dirty="0" smtClean="0">
                <a:solidFill>
                  <a:srgbClr val="C00000"/>
                </a:solidFill>
              </a:rPr>
              <a:t> </a:t>
            </a:r>
            <a:r>
              <a:rPr lang="en-US" b="1" i="1" u="sng" dirty="0" err="1" smtClean="0">
                <a:solidFill>
                  <a:srgbClr val="C00000"/>
                </a:solidFill>
              </a:rPr>
              <a:t>особенности</a:t>
            </a:r>
            <a:r>
              <a:rPr lang="en-US" b="1" i="1" u="sng" dirty="0" smtClean="0">
                <a:solidFill>
                  <a:srgbClr val="C00000"/>
                </a:solidFill>
              </a:rPr>
              <a:t> </a:t>
            </a:r>
            <a:r>
              <a:rPr lang="en-US" b="1" i="1" u="sng" dirty="0" err="1" smtClean="0">
                <a:solidFill>
                  <a:srgbClr val="C00000"/>
                </a:solidFill>
              </a:rPr>
              <a:t>программ</a:t>
            </a:r>
            <a:r>
              <a:rPr lang="ru-RU" b="1" i="1" u="sng" dirty="0" err="1" smtClean="0">
                <a:solidFill>
                  <a:srgbClr val="C00000"/>
                </a:solidFill>
              </a:rPr>
              <a:t>ы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i="1" dirty="0" smtClean="0"/>
              <a:t>Примерные варианты:</a:t>
            </a:r>
            <a:endParaRPr lang="ru-RU" dirty="0" smtClean="0"/>
          </a:p>
          <a:p>
            <a:r>
              <a:rPr lang="ru-RU" b="1" i="1" dirty="0" smtClean="0"/>
              <a:t>- в данной программе делается акцент на самостоятельное экспериментирование и поисковую активность детей, побуждая их к творческому отношению при выполнении заданий с использованием технологии «</a:t>
            </a:r>
            <a:r>
              <a:rPr lang="ru-RU" b="1" i="1" dirty="0" err="1" smtClean="0"/>
              <a:t>stop-motion</a:t>
            </a:r>
            <a:r>
              <a:rPr lang="ru-RU" b="1" i="1" dirty="0" smtClean="0"/>
              <a:t>;</a:t>
            </a:r>
            <a:endParaRPr lang="ru-RU" dirty="0" smtClean="0"/>
          </a:p>
          <a:p>
            <a:r>
              <a:rPr lang="ru-RU" b="1" i="1" dirty="0" smtClean="0"/>
              <a:t>- при проектировании и реализации программы, подготовке к занятиям и мероприятиям с обучающимися педагогом используются дистанционные образовательные технологии, дистанционные формы обучения:</a:t>
            </a:r>
            <a:endParaRPr lang="ru-RU" dirty="0" smtClean="0"/>
          </a:p>
          <a:p>
            <a:r>
              <a:rPr lang="ru-RU" i="1" u="sng" dirty="0" smtClean="0">
                <a:solidFill>
                  <a:srgbClr val="C00000"/>
                </a:solidFill>
              </a:rPr>
              <a:t>ССЫЛКИ НА ОБЛАЧНЫЕ ХРАНИЛИЩА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u="sng" dirty="0" smtClean="0">
                <a:solidFill>
                  <a:srgbClr val="7030A0"/>
                </a:solidFill>
              </a:rPr>
              <a:t>РАЗДЕЛ «ПОЯСНИТЕЛЬНАЯ ЗАПИСКА»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7786742" cy="528641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i="1" u="sng" dirty="0" smtClean="0"/>
              <a:t> </a:t>
            </a:r>
            <a:r>
              <a:rPr lang="ru-RU" b="1" i="1" u="sng" dirty="0" smtClean="0">
                <a:solidFill>
                  <a:srgbClr val="C00000"/>
                </a:solidFill>
              </a:rPr>
              <a:t>Задачи: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i="1" dirty="0" smtClean="0"/>
              <a:t>- дать представление о технологии «</a:t>
            </a:r>
            <a:r>
              <a:rPr lang="ru-RU" b="1" i="1" dirty="0" err="1" smtClean="0"/>
              <a:t>stop-motion</a:t>
            </a:r>
            <a:r>
              <a:rPr lang="ru-RU" b="1" i="1" dirty="0" smtClean="0"/>
              <a:t>»;</a:t>
            </a:r>
          </a:p>
          <a:p>
            <a:r>
              <a:rPr lang="ru-RU" b="1" i="1" dirty="0" smtClean="0"/>
              <a:t>- развивать художественно-творческие способности, используя анимационную технологию ««</a:t>
            </a:r>
            <a:r>
              <a:rPr lang="ru-RU" b="1" i="1" dirty="0" err="1" smtClean="0"/>
              <a:t>stop-motion</a:t>
            </a:r>
            <a:r>
              <a:rPr lang="ru-RU" b="1" i="1" dirty="0" smtClean="0"/>
              <a:t>»;</a:t>
            </a:r>
            <a:endParaRPr lang="ru-RU" b="1" dirty="0" smtClean="0"/>
          </a:p>
          <a:p>
            <a:endParaRPr lang="ru-RU" dirty="0" smtClean="0"/>
          </a:p>
          <a:p>
            <a:pPr lvl="0"/>
            <a:r>
              <a:rPr lang="en-US" b="1" i="1" u="sng" dirty="0" err="1" smtClean="0">
                <a:solidFill>
                  <a:srgbClr val="C00000"/>
                </a:solidFill>
              </a:rPr>
              <a:t>Планируемые</a:t>
            </a:r>
            <a:r>
              <a:rPr lang="en-US" b="1" i="1" u="sng" dirty="0" smtClean="0">
                <a:solidFill>
                  <a:srgbClr val="C00000"/>
                </a:solidFill>
              </a:rPr>
              <a:t> </a:t>
            </a:r>
            <a:r>
              <a:rPr lang="en-US" b="1" i="1" u="sng" dirty="0" err="1" smtClean="0">
                <a:solidFill>
                  <a:srgbClr val="C00000"/>
                </a:solidFill>
              </a:rPr>
              <a:t>результаты</a:t>
            </a:r>
            <a:r>
              <a:rPr lang="en-US" b="1" i="1" u="sng" dirty="0" smtClean="0">
                <a:solidFill>
                  <a:srgbClr val="C00000"/>
                </a:solidFill>
              </a:rPr>
              <a:t> </a:t>
            </a:r>
            <a:r>
              <a:rPr lang="en-US" b="1" i="1" u="sng" dirty="0" err="1" smtClean="0">
                <a:solidFill>
                  <a:srgbClr val="C00000"/>
                </a:solidFill>
              </a:rPr>
              <a:t>освоения</a:t>
            </a:r>
            <a:r>
              <a:rPr lang="en-US" b="1" i="1" u="sng" dirty="0" smtClean="0">
                <a:solidFill>
                  <a:srgbClr val="C00000"/>
                </a:solidFill>
              </a:rPr>
              <a:t> </a:t>
            </a:r>
            <a:r>
              <a:rPr lang="en-US" b="1" i="1" u="sng" dirty="0" err="1" smtClean="0">
                <a:solidFill>
                  <a:srgbClr val="C00000"/>
                </a:solidFill>
              </a:rPr>
              <a:t>программы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i="1" u="sng" dirty="0" smtClean="0">
                <a:solidFill>
                  <a:schemeClr val="accent2">
                    <a:lumMod val="50000"/>
                  </a:schemeClr>
                </a:solidFill>
              </a:rPr>
              <a:t>Знать: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i="1" u="sng" dirty="0" smtClean="0"/>
              <a:t>-  основы </a:t>
            </a:r>
            <a:r>
              <a:rPr lang="ru-RU" b="1" i="1" dirty="0" smtClean="0"/>
              <a:t>анимационной технологии «</a:t>
            </a:r>
            <a:r>
              <a:rPr lang="ru-RU" b="1" i="1" dirty="0" err="1" smtClean="0"/>
              <a:t>stop-motion</a:t>
            </a:r>
            <a:r>
              <a:rPr lang="ru-RU" b="1" i="1" dirty="0" smtClean="0"/>
              <a:t>»;</a:t>
            </a:r>
            <a:endParaRPr lang="ru-RU" b="1" dirty="0" smtClean="0"/>
          </a:p>
          <a:p>
            <a:r>
              <a:rPr lang="ru-RU" i="1" u="sng" dirty="0" smtClean="0">
                <a:solidFill>
                  <a:schemeClr val="accent2">
                    <a:lumMod val="50000"/>
                  </a:schemeClr>
                </a:solidFill>
              </a:rPr>
              <a:t>Уметь: 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b="1" i="1" dirty="0" smtClean="0"/>
              <a:t>- применять навыки работы анимационной технологии «</a:t>
            </a:r>
            <a:r>
              <a:rPr lang="ru-RU" b="1" i="1" dirty="0" err="1" smtClean="0"/>
              <a:t>stop-motion</a:t>
            </a:r>
            <a:r>
              <a:rPr lang="ru-RU" b="1" i="1" dirty="0" smtClean="0"/>
              <a:t>»;</a:t>
            </a:r>
            <a:endParaRPr lang="ru-RU" b="1" dirty="0" smtClean="0"/>
          </a:p>
          <a:p>
            <a:r>
              <a:rPr lang="ru-RU" i="1" u="sng" dirty="0" smtClean="0">
                <a:solidFill>
                  <a:schemeClr val="accent2">
                    <a:lumMod val="50000"/>
                  </a:schemeClr>
                </a:solidFill>
              </a:rPr>
              <a:t>Владеть: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b="1" i="1" dirty="0" smtClean="0"/>
              <a:t>- навыками разработки анимационного произведения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Раздел «Методическое обеспечение программы»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/>
            <a:r>
              <a:rPr lang="ru-RU" b="1" dirty="0" smtClean="0"/>
              <a:t>Этот</a:t>
            </a:r>
            <a:r>
              <a:rPr lang="en-US" b="1" dirty="0" smtClean="0"/>
              <a:t> </a:t>
            </a:r>
            <a:r>
              <a:rPr lang="ru-RU" b="1" dirty="0" smtClean="0"/>
              <a:t>раздел</a:t>
            </a:r>
            <a:r>
              <a:rPr lang="en-US" b="1" dirty="0" smtClean="0"/>
              <a:t> </a:t>
            </a:r>
            <a:r>
              <a:rPr lang="en-US" b="1" dirty="0" err="1" smtClean="0"/>
              <a:t>включает</a:t>
            </a:r>
            <a:r>
              <a:rPr lang="en-US" b="1" dirty="0" smtClean="0"/>
              <a:t> в </a:t>
            </a:r>
            <a:r>
              <a:rPr lang="en-US" b="1" dirty="0" err="1" smtClean="0"/>
              <a:t>себя</a:t>
            </a:r>
            <a:r>
              <a:rPr lang="en-US" b="1" dirty="0" smtClean="0"/>
              <a:t> </a:t>
            </a:r>
            <a:r>
              <a:rPr lang="en-US" b="1" dirty="0" err="1" smtClean="0"/>
              <a:t>описание</a:t>
            </a:r>
            <a:r>
              <a:rPr lang="en-US" b="1" dirty="0" smtClean="0"/>
              <a:t> </a:t>
            </a:r>
            <a:r>
              <a:rPr lang="en-US" b="1" dirty="0" err="1" smtClean="0"/>
              <a:t>форм</a:t>
            </a:r>
            <a:r>
              <a:rPr lang="en-US" b="1" dirty="0" smtClean="0"/>
              <a:t> </a:t>
            </a:r>
            <a:r>
              <a:rPr lang="en-US" b="1" dirty="0" err="1" smtClean="0"/>
              <a:t>занятий</a:t>
            </a:r>
            <a:r>
              <a:rPr lang="en-US" b="1" dirty="0" smtClean="0"/>
              <a:t>, </a:t>
            </a:r>
            <a:r>
              <a:rPr lang="en-US" b="1" dirty="0" err="1" smtClean="0"/>
              <a:t>приёмов</a:t>
            </a:r>
            <a:r>
              <a:rPr lang="en-US" b="1" dirty="0" smtClean="0"/>
              <a:t> и </a:t>
            </a:r>
            <a:r>
              <a:rPr lang="en-US" b="1" dirty="0" err="1" smtClean="0"/>
              <a:t>методов</a:t>
            </a:r>
            <a:r>
              <a:rPr lang="en-US" b="1" dirty="0" smtClean="0"/>
              <a:t> </a:t>
            </a:r>
            <a:r>
              <a:rPr lang="en-US" b="1" dirty="0" err="1" smtClean="0"/>
              <a:t>организации</a:t>
            </a:r>
            <a:r>
              <a:rPr lang="en-US" b="1" dirty="0" smtClean="0"/>
              <a:t> </a:t>
            </a:r>
            <a:r>
              <a:rPr lang="en-US" b="1" dirty="0" err="1" smtClean="0"/>
              <a:t>учебно-воспитательного</a:t>
            </a:r>
            <a:r>
              <a:rPr lang="en-US" b="1" dirty="0" smtClean="0"/>
              <a:t> </a:t>
            </a:r>
            <a:r>
              <a:rPr lang="en-US" b="1" dirty="0" err="1" smtClean="0"/>
              <a:t>процесса</a:t>
            </a:r>
            <a:r>
              <a:rPr lang="en-US" b="1" dirty="0" smtClean="0"/>
              <a:t>, </a:t>
            </a:r>
            <a:r>
              <a:rPr lang="en-US" b="1" dirty="0" err="1" smtClean="0"/>
              <a:t>дидактического</a:t>
            </a:r>
            <a:r>
              <a:rPr lang="en-US" b="1" dirty="0" smtClean="0"/>
              <a:t> </a:t>
            </a:r>
            <a:r>
              <a:rPr lang="en-US" b="1" dirty="0" err="1" smtClean="0"/>
              <a:t>материала</a:t>
            </a:r>
            <a:r>
              <a:rPr lang="en-US" b="1" dirty="0" smtClean="0"/>
              <a:t>, </a:t>
            </a:r>
            <a:r>
              <a:rPr lang="en-US" b="1" dirty="0" err="1" smtClean="0"/>
              <a:t>технического</a:t>
            </a:r>
            <a:r>
              <a:rPr lang="en-US" b="1" dirty="0" smtClean="0"/>
              <a:t> </a:t>
            </a:r>
            <a:r>
              <a:rPr lang="en-US" b="1" dirty="0" err="1" smtClean="0"/>
              <a:t>оснащения</a:t>
            </a:r>
            <a:r>
              <a:rPr lang="en-US" b="1" dirty="0" smtClean="0"/>
              <a:t> </a:t>
            </a:r>
            <a:r>
              <a:rPr lang="en-US" b="1" dirty="0" err="1" smtClean="0"/>
              <a:t>занятий</a:t>
            </a:r>
            <a:r>
              <a:rPr lang="en-US" b="1" dirty="0" smtClean="0"/>
              <a:t>, </a:t>
            </a:r>
            <a:r>
              <a:rPr lang="en-US" b="1" dirty="0" err="1" smtClean="0"/>
              <a:t>форм</a:t>
            </a:r>
            <a:r>
              <a:rPr lang="en-US" b="1" dirty="0" smtClean="0"/>
              <a:t> </a:t>
            </a:r>
            <a:r>
              <a:rPr lang="en-US" b="1" dirty="0" err="1" smtClean="0"/>
              <a:t>подведения</a:t>
            </a:r>
            <a:r>
              <a:rPr lang="en-US" b="1" dirty="0" smtClean="0"/>
              <a:t> </a:t>
            </a:r>
            <a:r>
              <a:rPr lang="en-US" b="1" dirty="0" err="1" smtClean="0"/>
              <a:t>итогов</a:t>
            </a:r>
            <a:r>
              <a:rPr lang="en-US" b="1" dirty="0" smtClean="0"/>
              <a:t>; </a:t>
            </a:r>
            <a:endParaRPr lang="ru-RU" b="1" dirty="0" smtClean="0"/>
          </a:p>
          <a:p>
            <a:pPr lvl="0" algn="just"/>
            <a:r>
              <a:rPr lang="ru-RU" b="1" u="sng" dirty="0" smtClean="0"/>
              <a:t>к</a:t>
            </a:r>
            <a:r>
              <a:rPr lang="en-US" b="1" u="sng" dirty="0" err="1" smtClean="0"/>
              <a:t>раткое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описание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основных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способов</a:t>
            </a:r>
            <a:r>
              <a:rPr lang="en-US" b="1" u="sng" dirty="0" smtClean="0"/>
              <a:t> и </a:t>
            </a:r>
            <a:r>
              <a:rPr lang="en-US" b="1" u="sng" dirty="0" err="1" smtClean="0"/>
              <a:t>форм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работы</a:t>
            </a:r>
            <a:r>
              <a:rPr lang="en-US" b="1" u="sng" dirty="0" smtClean="0"/>
              <a:t> с </a:t>
            </a:r>
            <a:r>
              <a:rPr lang="en-US" b="1" u="sng" dirty="0" err="1" smtClean="0"/>
              <a:t>детьми</a:t>
            </a:r>
            <a:r>
              <a:rPr lang="en-US" b="1" u="sng" dirty="0" smtClean="0"/>
              <a:t>,</a:t>
            </a:r>
            <a:r>
              <a:rPr lang="en-US" b="1" dirty="0" smtClean="0"/>
              <a:t> </a:t>
            </a:r>
            <a:r>
              <a:rPr lang="en-US" b="1" dirty="0" err="1" smtClean="0"/>
              <a:t>планируемых</a:t>
            </a:r>
            <a:r>
              <a:rPr lang="en-US" b="1" dirty="0" smtClean="0"/>
              <a:t> </a:t>
            </a:r>
            <a:r>
              <a:rPr lang="en-US" b="1" dirty="0" err="1" smtClean="0"/>
              <a:t>по</a:t>
            </a:r>
            <a:r>
              <a:rPr lang="en-US" b="1" dirty="0" smtClean="0"/>
              <a:t> </a:t>
            </a:r>
            <a:r>
              <a:rPr lang="en-US" b="1" dirty="0" err="1" smtClean="0"/>
              <a:t>каждому</a:t>
            </a:r>
            <a:r>
              <a:rPr lang="en-US" b="1" dirty="0" smtClean="0"/>
              <a:t> </a:t>
            </a:r>
            <a:r>
              <a:rPr lang="en-US" b="1" dirty="0" err="1" smtClean="0"/>
              <a:t>разделу</a:t>
            </a:r>
            <a:r>
              <a:rPr lang="en-US" b="1" dirty="0" smtClean="0"/>
              <a:t>: </a:t>
            </a:r>
            <a:r>
              <a:rPr lang="en-US" b="1" dirty="0" err="1" smtClean="0"/>
              <a:t>индивидуальных</a:t>
            </a:r>
            <a:r>
              <a:rPr lang="en-US" b="1" dirty="0" smtClean="0"/>
              <a:t> и </a:t>
            </a:r>
            <a:r>
              <a:rPr lang="en-US" b="1" dirty="0" err="1" smtClean="0"/>
              <a:t>групповых</a:t>
            </a:r>
            <a:r>
              <a:rPr lang="en-US" b="1" dirty="0" smtClean="0"/>
              <a:t>; </a:t>
            </a:r>
            <a:r>
              <a:rPr lang="en-US" b="1" dirty="0" err="1" smtClean="0"/>
              <a:t>практических</a:t>
            </a:r>
            <a:r>
              <a:rPr lang="en-US" b="1" dirty="0" smtClean="0"/>
              <a:t> и </a:t>
            </a:r>
            <a:r>
              <a:rPr lang="en-US" b="1" dirty="0" err="1" smtClean="0"/>
              <a:t>теоретических</a:t>
            </a:r>
            <a:r>
              <a:rPr lang="en-US" b="1" dirty="0" smtClean="0"/>
              <a:t>; </a:t>
            </a:r>
            <a:r>
              <a:rPr lang="en-US" b="1" dirty="0" err="1" smtClean="0"/>
              <a:t>конкретных</a:t>
            </a:r>
            <a:r>
              <a:rPr lang="en-US" b="1" dirty="0" smtClean="0"/>
              <a:t> </a:t>
            </a:r>
            <a:r>
              <a:rPr lang="en-US" b="1" dirty="0" err="1" smtClean="0"/>
              <a:t>форм</a:t>
            </a:r>
            <a:r>
              <a:rPr lang="en-US" b="1" dirty="0" smtClean="0"/>
              <a:t> </a:t>
            </a:r>
            <a:r>
              <a:rPr lang="en-US" b="1" dirty="0" err="1" smtClean="0"/>
              <a:t>занятий</a:t>
            </a:r>
            <a:r>
              <a:rPr lang="en-US" b="1" dirty="0" smtClean="0"/>
              <a:t> (</a:t>
            </a:r>
            <a:r>
              <a:rPr lang="en-US" b="1" dirty="0" err="1" smtClean="0"/>
              <a:t>игра</a:t>
            </a:r>
            <a:r>
              <a:rPr lang="en-US" b="1" dirty="0" smtClean="0"/>
              <a:t>, </a:t>
            </a:r>
            <a:r>
              <a:rPr lang="en-US" b="1" dirty="0" err="1" smtClean="0"/>
              <a:t>беседа</a:t>
            </a:r>
            <a:r>
              <a:rPr lang="en-US" b="1" dirty="0" smtClean="0"/>
              <a:t>, </a:t>
            </a:r>
            <a:r>
              <a:rPr lang="en-US" b="1" dirty="0" err="1" smtClean="0"/>
              <a:t>поход</a:t>
            </a:r>
            <a:r>
              <a:rPr lang="en-US" b="1" dirty="0" smtClean="0"/>
              <a:t>, </a:t>
            </a:r>
            <a:r>
              <a:rPr lang="en-US" b="1" dirty="0" err="1" smtClean="0"/>
              <a:t>экспедиция</a:t>
            </a:r>
            <a:r>
              <a:rPr lang="en-US" b="1" dirty="0" smtClean="0"/>
              <a:t>, </a:t>
            </a:r>
            <a:r>
              <a:rPr lang="en-US" b="1" dirty="0" err="1" smtClean="0"/>
              <a:t>экскурсия</a:t>
            </a:r>
            <a:r>
              <a:rPr lang="en-US" b="1" dirty="0" smtClean="0"/>
              <a:t>, </a:t>
            </a:r>
            <a:r>
              <a:rPr lang="en-US" b="1" dirty="0" err="1" smtClean="0"/>
              <a:t>конференция</a:t>
            </a:r>
            <a:r>
              <a:rPr lang="en-US" b="1" dirty="0" smtClean="0"/>
              <a:t> и </a:t>
            </a:r>
            <a:r>
              <a:rPr lang="en-US" b="1" dirty="0" err="1" smtClean="0"/>
              <a:t>т.п</a:t>
            </a:r>
            <a:r>
              <a:rPr lang="en-US" b="1" dirty="0" smtClean="0"/>
              <a:t>.). </a:t>
            </a:r>
            <a:r>
              <a:rPr lang="en-US" b="1" dirty="0" err="1" smtClean="0"/>
              <a:t>Желательно</a:t>
            </a:r>
            <a:r>
              <a:rPr lang="en-US" b="1" dirty="0" smtClean="0"/>
              <a:t> </a:t>
            </a:r>
            <a:r>
              <a:rPr lang="en-US" b="1" dirty="0" err="1" smtClean="0"/>
              <a:t>пояснить</a:t>
            </a:r>
            <a:r>
              <a:rPr lang="en-US" b="1" dirty="0" smtClean="0"/>
              <a:t>, </a:t>
            </a:r>
            <a:r>
              <a:rPr lang="en-US" b="1" dirty="0" err="1" smtClean="0"/>
              <a:t>чем</a:t>
            </a:r>
            <a:r>
              <a:rPr lang="en-US" b="1" dirty="0" smtClean="0"/>
              <a:t> </a:t>
            </a:r>
            <a:r>
              <a:rPr lang="en-US" b="1" dirty="0" err="1" smtClean="0"/>
              <a:t>обусловлен</a:t>
            </a:r>
            <a:r>
              <a:rPr lang="en-US" b="1" dirty="0" smtClean="0"/>
              <a:t> </a:t>
            </a:r>
            <a:r>
              <a:rPr lang="en-US" b="1" dirty="0" err="1" smtClean="0"/>
              <a:t>выбор</a:t>
            </a:r>
            <a:r>
              <a:rPr lang="en-US" b="1" dirty="0" smtClean="0"/>
              <a:t> </a:t>
            </a:r>
            <a:r>
              <a:rPr lang="en-US" b="1" dirty="0" err="1" smtClean="0"/>
              <a:t>конкретных</a:t>
            </a:r>
            <a:r>
              <a:rPr lang="en-US" b="1" dirty="0" smtClean="0"/>
              <a:t> </a:t>
            </a:r>
            <a:r>
              <a:rPr lang="en-US" b="1" dirty="0" err="1" smtClean="0"/>
              <a:t>форм</a:t>
            </a:r>
            <a:r>
              <a:rPr lang="en-US" b="1" dirty="0" smtClean="0"/>
              <a:t> </a:t>
            </a:r>
            <a:r>
              <a:rPr lang="en-US" b="1" dirty="0" err="1" smtClean="0"/>
              <a:t>занятий</a:t>
            </a:r>
            <a:r>
              <a:rPr lang="en-US" b="1" dirty="0" smtClean="0"/>
              <a:t>.</a:t>
            </a:r>
          </a:p>
          <a:p>
            <a:pPr algn="just"/>
            <a:r>
              <a:rPr lang="en-US" b="1" u="sng" dirty="0" err="1" smtClean="0"/>
              <a:t>Описание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основных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методов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239000" cy="537192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Методическое обеспечение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642918"/>
            <a:ext cx="8001056" cy="6000792"/>
          </a:xfrm>
        </p:spPr>
        <p:txBody>
          <a:bodyPr>
            <a:noAutofit/>
          </a:bodyPr>
          <a:lstStyle/>
          <a:p>
            <a:r>
              <a:rPr lang="ru-RU" sz="1300" dirty="0" smtClean="0"/>
              <a:t>С	целью	эффективности	реализации	программы	в	целом целесообразно использовать такие </a:t>
            </a:r>
            <a:r>
              <a:rPr lang="ru-RU" sz="1300" i="1" dirty="0" smtClean="0"/>
              <a:t>методики и технологии</a:t>
            </a:r>
            <a:r>
              <a:rPr lang="ru-RU" sz="1300" dirty="0" smtClean="0"/>
              <a:t>:</a:t>
            </a:r>
          </a:p>
          <a:p>
            <a:r>
              <a:rPr lang="ru-RU" sz="1300" dirty="0" smtClean="0"/>
              <a:t>- информационно-развивающие (лекции, рассказы, беседы, просмотр художественных и видеофильмов, книг, демонстрация способов деятельности педагога);</a:t>
            </a:r>
          </a:p>
          <a:p>
            <a:r>
              <a:rPr lang="ru-RU" sz="1300" dirty="0" smtClean="0"/>
              <a:t>- практически - прикладные (освоение умений и навыков по принципу “делай как я”);</a:t>
            </a:r>
          </a:p>
          <a:p>
            <a:r>
              <a:rPr lang="ru-RU" sz="1300" dirty="0" smtClean="0"/>
              <a:t>- проблемно-поисковые (учащиеся самостоятельно ищут решение поставленных перед ними задач);</a:t>
            </a:r>
          </a:p>
          <a:p>
            <a:r>
              <a:rPr lang="ru-RU" sz="1300" dirty="0" smtClean="0"/>
              <a:t>- творческие (развивающие игры, моделирование ситуаций, участие в </a:t>
            </a:r>
            <a:r>
              <a:rPr lang="ru-RU" sz="1300" dirty="0" err="1" smtClean="0"/>
              <a:t>досуговых</a:t>
            </a:r>
            <a:r>
              <a:rPr lang="ru-RU" sz="1300" dirty="0" smtClean="0"/>
              <a:t> программах, создание фотовыставок и пр.);</a:t>
            </a:r>
          </a:p>
          <a:p>
            <a:r>
              <a:rPr lang="ru-RU" sz="1300" dirty="0" smtClean="0"/>
              <a:t>- методы контроля и самоконтроля (самоанализ, анализ участия в конкурсах, анализ действия на практических занятиях.)</a:t>
            </a:r>
          </a:p>
          <a:p>
            <a:r>
              <a:rPr lang="ru-RU" sz="1300" i="1" dirty="0" smtClean="0"/>
              <a:t>Обучение в сотрудничестве</a:t>
            </a:r>
            <a:r>
              <a:rPr lang="ru-RU" sz="1300" dirty="0" smtClean="0"/>
              <a:t> (командная, групповая работа) - сотрудничество трактуется как идея совместной развивающей деятельности обучающихся. Суть индивидуального подхода в том, чтобы идти не от учебного предмета, а от ребенка к предмету, идти от тех возможностей, которыми располагает ребенок, применять психолого-педагогические диагностики личности.</a:t>
            </a:r>
          </a:p>
          <a:p>
            <a:r>
              <a:rPr lang="ru-RU" sz="1300" i="1" dirty="0" err="1" smtClean="0"/>
              <a:t>Здоровьесберегающие</a:t>
            </a:r>
            <a:r>
              <a:rPr lang="ru-RU" sz="1300" i="1" dirty="0" smtClean="0"/>
              <a:t> технологии</a:t>
            </a:r>
            <a:r>
              <a:rPr lang="ru-RU" sz="1300" dirty="0" smtClean="0"/>
              <a:t> - использование данных технологий позволяют равномерно во время занятий распределять различные виды заданий, чередовать мыслительную деятельность с физкультминутками, определять время подачи сложного учебного материала, грамотное световое освещение, выделять время на проведение самостоятельных работ, нормативно применять ТСО, что дает положительные результаты в обучении.</a:t>
            </a:r>
          </a:p>
          <a:p>
            <a:r>
              <a:rPr lang="ru-RU" sz="1300" i="1" dirty="0" err="1" smtClean="0"/>
              <a:t>Разноуровневое</a:t>
            </a:r>
            <a:r>
              <a:rPr lang="ru-RU" sz="1300" i="1" dirty="0" smtClean="0"/>
              <a:t> обучение</a:t>
            </a:r>
            <a:r>
              <a:rPr lang="ru-RU" sz="1300" dirty="0" smtClean="0"/>
              <a:t> – у педагога появляется возможность помогать слабому, уделять внимание сильному. Реализуется желание сильных детей быстрее и глубже продвигаться в образовании. Сильные обучающиеся утверждаются в своих способностях, слабые получают возможность испытывать учебный успех, повышается уровень мотивации ученья.</a:t>
            </a:r>
          </a:p>
          <a:p>
            <a:r>
              <a:rPr lang="ru-RU" sz="1300" i="1" dirty="0" smtClean="0">
                <a:solidFill>
                  <a:srgbClr val="FF0000"/>
                </a:solidFill>
              </a:rPr>
              <a:t>Информационно-коммуникационные технологии</a:t>
            </a:r>
            <a:r>
              <a:rPr lang="ru-RU" sz="1300" dirty="0" smtClean="0">
                <a:solidFill>
                  <a:srgbClr val="FF0000"/>
                </a:solidFill>
              </a:rPr>
              <a:t> </a:t>
            </a:r>
            <a:r>
              <a:rPr lang="ru-RU" sz="1300" dirty="0" smtClean="0"/>
              <a:t>- изменение и неограниченное обогащение содержания образования, использование интегрированных курсов, доступ в Интернет.</a:t>
            </a:r>
          </a:p>
          <a:p>
            <a:endParaRPr lang="ru-RU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472386" cy="1394448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u="sng" dirty="0" smtClean="0">
                <a:solidFill>
                  <a:schemeClr val="accent2">
                    <a:lumMod val="75000"/>
                  </a:schemeClr>
                </a:solidFill>
              </a:rPr>
              <a:t>РАЗДЕЛ «МЕТОДИЧЕСКОЕ ОБЕСПЕЧЕНИЕ ПРОГРАММЫ»</a:t>
            </a:r>
            <a:r>
              <a:rPr lang="ru-RU" sz="31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31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i="1" dirty="0" smtClean="0"/>
              <a:t>использование </a:t>
            </a:r>
            <a:r>
              <a:rPr lang="ru-RU" i="1" dirty="0" err="1" smtClean="0"/>
              <a:t>ИКТ-технологий</a:t>
            </a:r>
            <a:r>
              <a:rPr lang="ru-RU" i="1" dirty="0" smtClean="0"/>
              <a:t> - </a:t>
            </a:r>
            <a:r>
              <a:rPr lang="ru-RU" b="1" i="1" dirty="0" smtClean="0"/>
              <a:t>технологии «</a:t>
            </a:r>
            <a:r>
              <a:rPr lang="ru-RU" b="1" i="1" dirty="0" err="1" smtClean="0"/>
              <a:t>Stop-motion</a:t>
            </a:r>
            <a:r>
              <a:rPr lang="ru-RU" b="1" i="1" dirty="0" smtClean="0"/>
              <a:t>»:</a:t>
            </a:r>
            <a:r>
              <a:rPr lang="ru-RU" i="1" dirty="0" smtClean="0"/>
              <a:t> </a:t>
            </a:r>
            <a:endParaRPr lang="ru-RU" dirty="0" smtClean="0"/>
          </a:p>
          <a:p>
            <a:r>
              <a:rPr lang="ru-RU" i="1" dirty="0" smtClean="0"/>
              <a:t>- </a:t>
            </a:r>
            <a:r>
              <a:rPr lang="ru-RU" i="1" u="sng" dirty="0" smtClean="0"/>
              <a:t>реализация Программы воспитания </a:t>
            </a:r>
            <a:r>
              <a:rPr lang="ru-RU" i="1" dirty="0" smtClean="0"/>
              <a:t>- КТД </a:t>
            </a:r>
          </a:p>
          <a:p>
            <a:r>
              <a:rPr lang="ru-RU" i="1" dirty="0" smtClean="0"/>
              <a:t>(в форме выполнения «совместных поздравительных открыток к знаменательным датам» и т.п., </a:t>
            </a:r>
            <a:endParaRPr lang="ru-RU" dirty="0" smtClean="0"/>
          </a:p>
          <a:p>
            <a:r>
              <a:rPr lang="ru-RU" i="1" dirty="0" smtClean="0"/>
              <a:t>- </a:t>
            </a:r>
            <a:r>
              <a:rPr lang="ru-RU" i="1" u="sng" dirty="0" smtClean="0"/>
              <a:t>текущий контроль </a:t>
            </a:r>
            <a:r>
              <a:rPr lang="ru-RU" i="1" dirty="0" smtClean="0"/>
              <a:t>- демонстрации поэтапного выполнения своей работы по заданной теме, упражнений;</a:t>
            </a:r>
            <a:endParaRPr lang="ru-RU" dirty="0" smtClean="0"/>
          </a:p>
          <a:p>
            <a:r>
              <a:rPr lang="ru-RU" i="1" dirty="0" smtClean="0"/>
              <a:t>- </a:t>
            </a:r>
            <a:r>
              <a:rPr lang="ru-RU" b="1" i="1" u="sng" dirty="0" smtClean="0"/>
              <a:t>учебное видео</a:t>
            </a:r>
            <a:r>
              <a:rPr lang="ru-RU" i="1" u="sng" dirty="0" smtClean="0"/>
              <a:t> </a:t>
            </a:r>
            <a:r>
              <a:rPr lang="ru-RU" i="1" dirty="0" smtClean="0"/>
              <a:t>по теме «О вредных привычках»;</a:t>
            </a:r>
            <a:endParaRPr lang="ru-RU" dirty="0" smtClean="0"/>
          </a:p>
          <a:p>
            <a:r>
              <a:rPr lang="ru-RU" i="1" dirty="0" smtClean="0"/>
              <a:t>- реализация проектной деятельности с использованием </a:t>
            </a:r>
            <a:r>
              <a:rPr lang="ru-RU" b="1" i="1" dirty="0" smtClean="0"/>
              <a:t>технологии «</a:t>
            </a:r>
            <a:r>
              <a:rPr lang="ru-RU" b="1" i="1" dirty="0" err="1" smtClean="0"/>
              <a:t>stop-motion</a:t>
            </a:r>
            <a:r>
              <a:rPr lang="ru-RU" b="1" i="1" dirty="0" smtClean="0"/>
              <a:t>» </a:t>
            </a:r>
            <a:r>
              <a:rPr lang="ru-RU" i="1" dirty="0" smtClean="0"/>
              <a:t>и др.;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ru-RU" sz="2800" u="sng" dirty="0" smtClean="0">
                <a:solidFill>
                  <a:schemeClr val="accent2">
                    <a:lumMod val="75000"/>
                  </a:schemeClr>
                </a:solidFill>
              </a:rPr>
              <a:t>РАЗДЕЛ</a:t>
            </a:r>
            <a:r>
              <a:rPr lang="ru-RU" sz="2800" i="1" u="sng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2800" u="sng" dirty="0" smtClean="0">
                <a:solidFill>
                  <a:schemeClr val="accent2">
                    <a:lumMod val="75000"/>
                  </a:schemeClr>
                </a:solidFill>
              </a:rPr>
              <a:t>ОЦЕНОЧНЫЕ МАТЕРИАЛЫ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Если педагог разработал свои авторские оценочные материалы в электронном формате, то указывается форма проведения и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ссылка на этот материал </a:t>
            </a:r>
            <a:r>
              <a:rPr lang="ru-RU" i="1" dirty="0" smtClean="0"/>
              <a:t>(например, ссылка на облачное хранилище)</a:t>
            </a:r>
            <a:r>
              <a:rPr lang="ru-RU" dirty="0" smtClean="0"/>
              <a:t>.</a:t>
            </a:r>
            <a:r>
              <a:rPr lang="ru-RU" b="1" dirty="0" smtClean="0"/>
              <a:t> </a:t>
            </a:r>
          </a:p>
          <a:p>
            <a:r>
              <a:rPr lang="ru-RU" dirty="0" smtClean="0"/>
              <a:t>Например, тесты…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u="sng" dirty="0" smtClean="0">
                <a:solidFill>
                  <a:schemeClr val="accent2">
                    <a:lumMod val="75000"/>
                  </a:schemeClr>
                </a:solidFill>
              </a:rPr>
              <a:t>РАЗДЕЛ «ПРИЛОЖЕНИЕ 4»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b="1" i="1" dirty="0" smtClean="0"/>
              <a:t>Авторские учебное видео</a:t>
            </a:r>
            <a:r>
              <a:rPr lang="ru-RU" i="1" dirty="0" smtClean="0"/>
              <a:t> по теме «О вредных привычках»</a:t>
            </a:r>
            <a:endParaRPr lang="ru-RU" dirty="0" smtClean="0"/>
          </a:p>
          <a:p>
            <a:r>
              <a:rPr lang="ru-RU" dirty="0" smtClean="0"/>
              <a:t> Ссылка на видео </a:t>
            </a:r>
            <a:r>
              <a:rPr lang="ru-RU" b="1" i="1" dirty="0" smtClean="0">
                <a:solidFill>
                  <a:srgbClr val="C00000"/>
                </a:solidFill>
                <a:hlinkClick r:id="rId2"/>
              </a:rPr>
              <a:t>https://www.youtube.com/watch?v=OAawQXjK6UU</a:t>
            </a:r>
            <a:r>
              <a:rPr lang="ru-RU" b="1" i="1" dirty="0" smtClean="0">
                <a:solidFill>
                  <a:srgbClr val="C00000"/>
                </a:solidFill>
              </a:rPr>
              <a:t>.</a:t>
            </a:r>
          </a:p>
          <a:p>
            <a:endParaRPr lang="ru-RU" dirty="0" smtClean="0">
              <a:solidFill>
                <a:srgbClr val="0070C0"/>
              </a:solidFill>
            </a:endParaRPr>
          </a:p>
          <a:p>
            <a:pPr lvl="0"/>
            <a:r>
              <a:rPr lang="ru-RU" b="1" i="1" dirty="0" smtClean="0"/>
              <a:t>Авторские учебное видео по разделу «…..»(</a:t>
            </a:r>
            <a:r>
              <a:rPr lang="ru-RU" i="1" u="sng" dirty="0" smtClean="0"/>
              <a:t>ссылка</a:t>
            </a:r>
            <a:r>
              <a:rPr lang="ru-RU" b="1" i="1" dirty="0" smtClean="0"/>
              <a:t>).</a:t>
            </a:r>
            <a:endParaRPr lang="ru-RU" dirty="0" smtClean="0"/>
          </a:p>
          <a:p>
            <a:pPr lvl="0"/>
            <a:r>
              <a:rPr lang="ru-RU" b="1" i="1" dirty="0" smtClean="0">
                <a:solidFill>
                  <a:srgbClr val="C00000"/>
                </a:solidFill>
              </a:rPr>
              <a:t>Авторские учебное видео по реализации </a:t>
            </a:r>
            <a:r>
              <a:rPr lang="ru-RU" b="1" i="1" u="sng" dirty="0" smtClean="0">
                <a:solidFill>
                  <a:srgbClr val="C00000"/>
                </a:solidFill>
              </a:rPr>
              <a:t>Программы воспитания:</a:t>
            </a:r>
            <a:endParaRPr lang="ru-RU" u="sng" dirty="0" smtClean="0">
              <a:solidFill>
                <a:srgbClr val="C00000"/>
              </a:solidFill>
            </a:endParaRPr>
          </a:p>
          <a:p>
            <a:r>
              <a:rPr lang="ru-RU" b="1" i="1" dirty="0" smtClean="0"/>
              <a:t>-  модуль «Гражданско-патриотическое воспитание»;</a:t>
            </a:r>
            <a:endParaRPr lang="ru-RU" dirty="0" smtClean="0"/>
          </a:p>
          <a:p>
            <a:r>
              <a:rPr lang="ru-RU" b="1" i="1" dirty="0" smtClean="0"/>
              <a:t>- Модуль «Формирование поликультурной личности;</a:t>
            </a:r>
            <a:endParaRPr lang="ru-RU" dirty="0" smtClean="0"/>
          </a:p>
          <a:p>
            <a:r>
              <a:rPr lang="ru-RU" b="1" i="1" dirty="0" smtClean="0"/>
              <a:t>- Модуль «Экологическое воспитание и культура здорового и безопасного образа жизни» </a:t>
            </a:r>
          </a:p>
          <a:p>
            <a:r>
              <a:rPr lang="ru-RU" b="1" i="1" dirty="0" smtClean="0"/>
              <a:t>и другие направления воспитательно-образовательной деятельности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Выводы </a:t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Stop</a:t>
            </a:r>
            <a:r>
              <a:rPr lang="ru-RU" dirty="0" smtClean="0"/>
              <a:t> </a:t>
            </a:r>
            <a:r>
              <a:rPr lang="ru-RU" dirty="0" err="1" smtClean="0"/>
              <a:t>motion</a:t>
            </a:r>
            <a:r>
              <a:rPr lang="ru-RU" dirty="0" smtClean="0"/>
              <a:t> — особый формат видео с </a:t>
            </a:r>
            <a:r>
              <a:rPr lang="ru-RU" dirty="0" err="1" smtClean="0"/>
              <a:t>покадровой</a:t>
            </a:r>
            <a:r>
              <a:rPr lang="ru-RU" dirty="0" smtClean="0"/>
              <a:t> съемкой постепенно перемещаемых в кадре объектов. Специфика </a:t>
            </a:r>
            <a:r>
              <a:rPr lang="ru-RU" dirty="0" err="1" smtClean="0"/>
              <a:t>stop</a:t>
            </a:r>
            <a:r>
              <a:rPr lang="ru-RU" dirty="0" smtClean="0"/>
              <a:t> </a:t>
            </a:r>
            <a:r>
              <a:rPr lang="ru-RU" dirty="0" err="1" smtClean="0"/>
              <a:t>motion</a:t>
            </a:r>
            <a:r>
              <a:rPr lang="ru-RU" dirty="0" smtClean="0"/>
              <a:t> видео в том, что создать их может любой человек при минимальных навыках обращения с камерой смартфона и нулевым знанием монтажного дела, </a:t>
            </a:r>
            <a:r>
              <a:rPr lang="ru-RU" smtClean="0"/>
              <a:t>доступный детям.</a:t>
            </a:r>
            <a:endParaRPr lang="ru-RU" dirty="0" smtClean="0"/>
          </a:p>
          <a:p>
            <a:r>
              <a:rPr lang="ru-RU" dirty="0" smtClean="0"/>
              <a:t>Технология съемок </a:t>
            </a:r>
            <a:r>
              <a:rPr lang="ru-RU" dirty="0" err="1" smtClean="0"/>
              <a:t>stop</a:t>
            </a:r>
            <a:r>
              <a:rPr lang="ru-RU" dirty="0" smtClean="0"/>
              <a:t> </a:t>
            </a:r>
            <a:r>
              <a:rPr lang="ru-RU" dirty="0" err="1" smtClean="0"/>
              <a:t>motion</a:t>
            </a:r>
            <a:r>
              <a:rPr lang="ru-RU" dirty="0" smtClean="0"/>
              <a:t> можно использовать как гибкий инструмент построения учебного процесса в работе с детьми, родителями, коллегами.</a:t>
            </a:r>
          </a:p>
          <a:p>
            <a:r>
              <a:rPr lang="ru-RU" dirty="0" smtClean="0"/>
              <a:t>Созданные авторские ролики </a:t>
            </a:r>
            <a:r>
              <a:rPr lang="ru-RU" dirty="0" err="1" smtClean="0"/>
              <a:t>stop</a:t>
            </a:r>
            <a:r>
              <a:rPr lang="ru-RU" dirty="0" smtClean="0"/>
              <a:t> </a:t>
            </a:r>
            <a:r>
              <a:rPr lang="ru-RU" dirty="0" err="1" smtClean="0"/>
              <a:t>motion</a:t>
            </a:r>
            <a:r>
              <a:rPr lang="ru-RU" dirty="0" smtClean="0"/>
              <a:t> могут быть составляющей методического кейса дополнительной общеобразовательной </a:t>
            </a:r>
            <a:r>
              <a:rPr lang="ru-RU" dirty="0" err="1" smtClean="0"/>
              <a:t>общеразвивающей</a:t>
            </a:r>
            <a:r>
              <a:rPr lang="ru-RU" dirty="0" smtClean="0"/>
              <a:t> программы педагога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1578</TotalTime>
  <Words>398</Words>
  <Application>Microsoft Office PowerPoint</Application>
  <PresentationFormat>Экран (4:3)</PresentationFormat>
  <Paragraphs>61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Слайд 1</vt:lpstr>
      <vt:lpstr>             РАЗДЕЛ «ПОЯСНИТЕЛЬНАЯ ЗАПИСКА»   </vt:lpstr>
      <vt:lpstr>РАЗДЕЛ «ПОЯСНИТЕЛЬНАЯ ЗАПИСКА» </vt:lpstr>
      <vt:lpstr>Раздел «Методическое обеспечение программы» </vt:lpstr>
      <vt:lpstr>Методическое обеспечение</vt:lpstr>
      <vt:lpstr>    РАЗДЕЛ «МЕТОДИЧЕСКОЕ ОБЕСПЕЧЕНИЕ ПРОГРАММЫ» </vt:lpstr>
      <vt:lpstr>РАЗДЕЛ  ОЦЕНОЧНЫЕ МАТЕРИАЛЫ </vt:lpstr>
      <vt:lpstr>РАЗДЕЛ «ПРИЛОЖЕНИЕ 4»  </vt:lpstr>
      <vt:lpstr>Выводы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93</cp:revision>
  <dcterms:created xsi:type="dcterms:W3CDTF">2024-11-08T10:39:58Z</dcterms:created>
  <dcterms:modified xsi:type="dcterms:W3CDTF">2025-10-20T07:32:28Z</dcterms:modified>
</cp:coreProperties>
</file>